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charts/chart1.xml" ContentType="application/vnd.openxmlformats-officedocument.drawingml.chart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title>
      <c:tx>
        <c:rich>
          <a:bodyPr/>
          <a:lstStyle/>
          <a:p>
            <a:pPr>
              <a:defRPr sz="1000" b="0" i="0" u="none" strike="noStrike">
                <a:solidFill>
                  <a:srgbClr val="6B6B64"/>
                </a:solidFill>
                <a:latin typeface="Arial"/>
              </a:defRPr>
            </a:pPr>
            <a:r>
              <a:rPr sz="1000" b="0" i="0" u="none" strike="noStrike">
                <a:solidFill>
                  <a:srgbClr val="6B6B64"/>
                </a:solidFill>
                <a:latin typeface="Arial"/>
              </a:rPr>
              <a:t>SAMPLE DATA — REPLACE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Sample data</c:v>
                </c:pt>
              </c:strCache>
            </c:strRef>
          </c:tx>
          <c:spPr>
            <a:solidFill>
              <a:srgbClr val="94CE3D"/>
            </a:solidFill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1000" u="none">
                    <a:solidFill>
                      <a:srgbClr val="F2F2F0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multiLvlStrRef>
              <c:f>Sheet1!$A$2:$A$6</c:f>
              <c:multiLvlStrCache>
                <c:ptCount val="5"/>
                <c:lvl>
                  <c:pt idx="0">
                    <c:v>Lorem</c:v>
                  </c:pt>
                  <c:pt idx="1">
                    <c:v>Ipsum</c:v>
                  </c:pt>
                  <c:pt idx="2">
                    <c:v>Dolor</c:v>
                  </c:pt>
                  <c:pt idx="3">
                    <c:v>Sit</c:v>
                  </c:pt>
                  <c:pt idx="4">
                    <c:v>Amet</c:v>
                  </c:pt>
                </c:lvl>
              </c:multiLvlStrCache>
            </c:multiLvl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12500</c:v>
                </c:pt>
                <c:pt idx="1">
                  <c:v>3400</c:v>
                </c:pt>
                <c:pt idx="2">
                  <c:v>620</c:v>
                </c:pt>
                <c:pt idx="3">
                  <c:v>180</c:v>
                </c:pt>
                <c:pt idx="4">
                  <c:v>46</c:v>
                </c:pt>
              </c:numCache>
            </c:numRef>
          </c:val>
        </c:ser>
        <c:dLbls>
          <c:numFmt formatCode="#,##0" sourceLinked="0"/>
          <c:txPr>
            <a:bodyPr/>
            <a:lstStyle/>
            <a:p>
              <a:pPr>
                <a:defRPr b="0" i="0" strike="noStrike" sz="1000" u="none">
                  <a:solidFill>
                    <a:srgbClr val="F2F2F0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150"/>
        <c:overlap val="0"/>
        <c:axId val="2094734554"/>
        <c:axId val="2094734552"/>
        <c:axId val="2094734556"/>
      </c:bar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1100" b="0" i="0" u="none" strike="noStrike">
                <a:solidFill>
                  <a:srgbClr val="96968E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</c:scaling>
        <c:delete val="0"/>
        <c:axPos val="l"/>
        <c:majorGridlines>
          <c:spPr>
            <a:ln w="12700" cap="flat">
              <a:solidFill>
                <a:srgbClr val="222222"/>
              </a:solidFill>
              <a:prstDash val="solid"/>
              <a:round/>
            </a:ln>
          </c:spPr>
        </c:majorGridlines>
        <c:numFmt formatCode="General" sourceLinked="0"/>
        <c:majorTickMark val="out"/>
        <c:minorTickMark val="none"/>
        <c:tickLblPos val="nextTo"/>
        <c:spPr>
          <a:ln w="12700" cap="flat">
            <a:solidFill>
              <a:srgbClr val="888888"/>
            </a:solidFill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6B6B64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0A0A0A"/>
        </a:solidFill>
        <a:ln>
          <a:noFill/>
        </a:ln>
        <a:effectLst/>
      </c:spPr>
    </c:plotArea>
    <c:plotVisOnly val="1"/>
    <c:dispBlanksAs val="span"/>
  </c:chart>
  <c:spPr>
    <a:noFill/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371600"/>
            <a:ext cx="2926080" cy="347472"/>
          </a:xfrm>
          <a:prstGeom prst="rect">
            <a:avLst/>
          </a:prstGeom>
          <a:solidFill>
            <a:srgbClr val="0A0A0A"/>
          </a:solidFill>
          <a:ln w="12700">
            <a:solidFill>
              <a:srgbClr val="94CE3D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300" kern="0" dirty="0">
                <a:solidFill>
                  <a:srgbClr val="94C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POST-CAMPAIGN DEBRIEF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02920" y="1920240"/>
            <a:ext cx="1115568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6200"/>
              </a:lnSpc>
              <a:buNone/>
            </a:pPr>
            <a:r>
              <a:rPr lang="en-US" sz="6000" b="1" dirty="0">
                <a:solidFill>
                  <a:srgbClr val="F2F2F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CAMPAIGN NAME</a:t>
            </a:r>
            <a:endParaRPr lang="en-US" sz="6000" dirty="0"/>
          </a:p>
          <a:p>
            <a:pPr indent="0" marL="0">
              <a:lnSpc>
                <a:spcPts val="6200"/>
              </a:lnSpc>
              <a:buNone/>
            </a:pPr>
            <a:r>
              <a:rPr lang="en-US" sz="6000" b="1" dirty="0">
                <a:solidFill>
                  <a:srgbClr val="F2F2F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LOREM IPSUM.</a:t>
            </a:r>
            <a:endParaRPr lang="en-US" sz="6000" dirty="0"/>
          </a:p>
        </p:txBody>
      </p:sp>
      <p:sp>
        <p:nvSpPr>
          <p:cNvPr id="4" name="Text 2"/>
          <p:cNvSpPr/>
          <p:nvPr/>
        </p:nvSpPr>
        <p:spPr>
          <a:xfrm>
            <a:off x="548640" y="4343400"/>
            <a:ext cx="7315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spc="300" kern="0" dirty="0">
                <a:solidFill>
                  <a:srgbClr val="94C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PERFORMANCE &amp; OUTCOMES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48640" y="4892040"/>
            <a:ext cx="91440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9696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Prepared for [Client] by Web Conductors  ·  [Month Year]  ·  Flight: [Start] – [End]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9692640" y="502920"/>
            <a:ext cx="1965960" cy="548640"/>
          </a:xfrm>
          <a:prstGeom prst="rect">
            <a:avLst/>
          </a:prstGeom>
          <a:noFill/>
          <a:ln w="12700">
            <a:solidFill>
              <a:srgbClr val="2A2A2A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00" spc="200" kern="0" dirty="0">
                <a:solidFill>
                  <a:srgbClr val="6B6B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[CLIENT LOGO]</a:t>
            </a:r>
            <a:endParaRPr lang="en-US" sz="1000" dirty="0"/>
          </a:p>
        </p:txBody>
      </p:sp>
      <p:sp>
        <p:nvSpPr>
          <p:cNvPr id="7" name="Text 5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6B6B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[CLIENT] · POST-CAMPAIGN DEBRIEF · WEB CONDUCTORS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11292840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B6B6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1234440"/>
            <a:ext cx="3108960" cy="347472"/>
          </a:xfrm>
          <a:prstGeom prst="rect">
            <a:avLst/>
          </a:prstGeom>
          <a:solidFill>
            <a:srgbClr val="0A0A0A"/>
          </a:solidFill>
          <a:ln w="12700">
            <a:solidFill>
              <a:srgbClr val="94CE3D"/>
            </a:solidFill>
          </a:ln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050" b="1" spc="300" kern="0" dirty="0">
                <a:solidFill>
                  <a:srgbClr val="94C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WHERE WE GO FROM HERE</a:t>
            </a:r>
            <a:endParaRPr lang="en-US" sz="1050" dirty="0"/>
          </a:p>
        </p:txBody>
      </p:sp>
      <p:sp>
        <p:nvSpPr>
          <p:cNvPr id="3" name="Text 1"/>
          <p:cNvSpPr/>
          <p:nvPr/>
        </p:nvSpPr>
        <p:spPr>
          <a:xfrm>
            <a:off x="502920" y="1783080"/>
            <a:ext cx="11155680" cy="20116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5600"/>
              </a:lnSpc>
              <a:buNone/>
            </a:pPr>
            <a:r>
              <a:rPr lang="en-US" sz="5200" b="1" dirty="0">
                <a:solidFill>
                  <a:srgbClr val="F2F2F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NEXT CAMPAIGN,</a:t>
            </a:r>
            <a:endParaRPr lang="en-US" sz="5200" dirty="0"/>
          </a:p>
          <a:p>
            <a:pPr indent="0" marL="0">
              <a:lnSpc>
                <a:spcPts val="5600"/>
              </a:lnSpc>
              <a:buNone/>
            </a:pPr>
            <a:r>
              <a:rPr lang="en-US" sz="5200" b="1" dirty="0">
                <a:solidFill>
                  <a:srgbClr val="F2F2F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LOREM IPSUM.</a:t>
            </a:r>
            <a:endParaRPr lang="en-US" sz="5200" dirty="0"/>
          </a:p>
        </p:txBody>
      </p:sp>
      <p:sp>
        <p:nvSpPr>
          <p:cNvPr id="4" name="Text 2"/>
          <p:cNvSpPr/>
          <p:nvPr/>
        </p:nvSpPr>
        <p:spPr>
          <a:xfrm>
            <a:off x="548640" y="3977640"/>
            <a:ext cx="109728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b="1" dirty="0">
                <a:solidFill>
                  <a:srgbClr val="F2F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Proposed flight: </a:t>
            </a:r>
            <a:pPr indent="0" marL="0">
              <a:buNone/>
            </a:pPr>
            <a:r>
              <a:rPr lang="en-US" sz="1400" dirty="0">
                <a:solidFill>
                  <a:srgbClr val="9696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[Month] – [Month]  ·  </a:t>
            </a:r>
            <a:pPr indent="0" marL="0">
              <a:buNone/>
            </a:pPr>
            <a:r>
              <a:rPr lang="en-US" sz="1400" b="1" dirty="0">
                <a:solidFill>
                  <a:srgbClr val="F2F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Budget: </a:t>
            </a:r>
            <a:pPr indent="0" marL="0">
              <a:buNone/>
            </a:pPr>
            <a:r>
              <a:rPr lang="en-US" sz="1400" dirty="0">
                <a:solidFill>
                  <a:srgbClr val="9696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$X,XXX  ·  </a:t>
            </a:r>
            <a:pPr indent="0" marL="0">
              <a:buNone/>
            </a:pPr>
            <a:r>
              <a:rPr lang="en-US" sz="1400" b="1" dirty="0">
                <a:solidFill>
                  <a:srgbClr val="F2F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Focus: </a:t>
            </a:r>
            <a:pPr indent="0" marL="0">
              <a:buNone/>
            </a:pPr>
            <a:r>
              <a:rPr lang="en-US" sz="1400" dirty="0">
                <a:solidFill>
                  <a:srgbClr val="9696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lorem ipsum dolor sit amet.</a:t>
            </a:r>
            <a:endParaRPr lang="en-US" sz="1400" dirty="0"/>
          </a:p>
        </p:txBody>
      </p:sp>
      <p:sp>
        <p:nvSpPr>
          <p:cNvPr id="5" name="Shape 3"/>
          <p:cNvSpPr/>
          <p:nvPr/>
        </p:nvSpPr>
        <p:spPr>
          <a:xfrm>
            <a:off x="548640" y="4846320"/>
            <a:ext cx="3291840" cy="566928"/>
          </a:xfrm>
          <a:prstGeom prst="rect">
            <a:avLst/>
          </a:prstGeom>
          <a:solidFill>
            <a:srgbClr val="94CE3D"/>
          </a:solidFill>
          <a:ln/>
        </p:spPr>
      </p:sp>
      <p:sp>
        <p:nvSpPr>
          <p:cNvPr id="6" name="Text 4"/>
          <p:cNvSpPr/>
          <p:nvPr/>
        </p:nvSpPr>
        <p:spPr>
          <a:xfrm>
            <a:off x="548640" y="4846320"/>
            <a:ext cx="3291840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b="1" spc="200" kern="0" dirty="0">
                <a:solidFill>
                  <a:srgbClr val="0A0A0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BOOK THE DEBRIEF CALL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48640" y="5806440"/>
            <a:ext cx="7315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spc="150" kern="0" dirty="0">
                <a:solidFill>
                  <a:srgbClr val="6B6B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Web Conductors · Digital Planning. Marketing. Automation.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6B6B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[CLIENT] · POST-CAMPAIGN DEBRIEF · WEB CONDUCTORS</a:t>
            </a:r>
            <a:endParaRPr lang="en-US" sz="850" dirty="0"/>
          </a:p>
        </p:txBody>
      </p:sp>
      <p:sp>
        <p:nvSpPr>
          <p:cNvPr id="9" name="Text 7"/>
          <p:cNvSpPr/>
          <p:nvPr/>
        </p:nvSpPr>
        <p:spPr>
          <a:xfrm>
            <a:off x="11292840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B6B6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2F2F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CAMPAIGN SNAPSHOT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548640" y="150876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94C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OBJECTIVE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2651760" y="1481328"/>
            <a:ext cx="4937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2F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Lorem ipsum dolor sit amet, consectetur adipiscing elit.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548640" y="237744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94C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OFFER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2651760" y="2350008"/>
            <a:ext cx="4937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2F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Lorem ipsum dolor sit amet 30-lorem guarantee.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548640" y="324612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94C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AUDIENCE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2651760" y="3218688"/>
            <a:ext cx="4937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2F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Lorem ipsum prospects, dolor sit past members.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48640" y="411480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94C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CHANNELS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2651760" y="4087368"/>
            <a:ext cx="4937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2F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Lorem · Ipsum · Dolor · Sit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548640" y="4983480"/>
            <a:ext cx="20116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94C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BUDGET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2651760" y="4956048"/>
            <a:ext cx="493776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2F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$X,XXX planned · $X,XXX delivered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8138160" y="1463040"/>
            <a:ext cx="3520440" cy="4389120"/>
          </a:xfrm>
          <a:prstGeom prst="rect">
            <a:avLst/>
          </a:prstGeom>
          <a:solidFill>
            <a:srgbClr val="131313"/>
          </a:solidFill>
          <a:ln/>
        </p:spPr>
      </p:sp>
      <p:sp>
        <p:nvSpPr>
          <p:cNvPr id="14" name="Text 12"/>
          <p:cNvSpPr/>
          <p:nvPr/>
        </p:nvSpPr>
        <p:spPr>
          <a:xfrm>
            <a:off x="8458200" y="1783080"/>
            <a:ext cx="29260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94C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ONE-LINER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8458200" y="2240280"/>
            <a:ext cx="2926080" cy="21945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400"/>
              </a:lnSpc>
              <a:buNone/>
            </a:pPr>
            <a:r>
              <a:rPr lang="en-US" sz="1700" b="1" dirty="0">
                <a:solidFill>
                  <a:srgbClr val="F2F2F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“Lorem ipsum dolor sit amet, consectetur adipiscing elit, sed do eiusmod tempor incididunt.”</a:t>
            </a:r>
            <a:endParaRPr lang="en-US" sz="1700" dirty="0"/>
          </a:p>
        </p:txBody>
      </p:sp>
      <p:sp>
        <p:nvSpPr>
          <p:cNvPr id="16" name="Text 14"/>
          <p:cNvSpPr/>
          <p:nvPr/>
        </p:nvSpPr>
        <p:spPr>
          <a:xfrm>
            <a:off x="8458200" y="4892040"/>
            <a:ext cx="29260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i="1" dirty="0">
                <a:solidFill>
                  <a:srgbClr val="9696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— Lorem Ipsum, [Role]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6B6B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[CLIENT] · POST-CAMPAIGN DEBRIEF · WEB CONDUCTORS</a:t>
            </a:r>
            <a:endParaRPr lang="en-US" sz="850" dirty="0"/>
          </a:p>
        </p:txBody>
      </p:sp>
      <p:sp>
        <p:nvSpPr>
          <p:cNvPr id="18" name="Text 16"/>
          <p:cNvSpPr/>
          <p:nvPr/>
        </p:nvSpPr>
        <p:spPr>
          <a:xfrm>
            <a:off x="11292840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B6B6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2F2F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RESULTS AT A GLANCE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737360"/>
            <a:ext cx="2679192" cy="2468880"/>
          </a:xfrm>
          <a:prstGeom prst="rect">
            <a:avLst/>
          </a:prstGeom>
          <a:solidFill>
            <a:srgbClr val="131313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2148840"/>
            <a:ext cx="267919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94CE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XX,XXX</a:t>
            </a:r>
            <a:endParaRPr lang="en-US" sz="4400" dirty="0"/>
          </a:p>
        </p:txBody>
      </p:sp>
      <p:sp>
        <p:nvSpPr>
          <p:cNvPr id="5" name="Text 3"/>
          <p:cNvSpPr/>
          <p:nvPr/>
        </p:nvSpPr>
        <p:spPr>
          <a:xfrm>
            <a:off x="731520" y="3246120"/>
            <a:ext cx="23134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200" kern="0" dirty="0">
                <a:solidFill>
                  <a:srgbClr val="9696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LOREM IMPRESSIONS</a:t>
            </a:r>
            <a:endParaRPr lang="en-US" sz="1050" dirty="0"/>
          </a:p>
        </p:txBody>
      </p:sp>
      <p:sp>
        <p:nvSpPr>
          <p:cNvPr id="6" name="Shape 4"/>
          <p:cNvSpPr/>
          <p:nvPr/>
        </p:nvSpPr>
        <p:spPr>
          <a:xfrm>
            <a:off x="3410712" y="1737360"/>
            <a:ext cx="2679192" cy="2468880"/>
          </a:xfrm>
          <a:prstGeom prst="rect">
            <a:avLst/>
          </a:prstGeom>
          <a:solidFill>
            <a:srgbClr val="131313"/>
          </a:solidFill>
          <a:ln/>
        </p:spPr>
      </p:sp>
      <p:sp>
        <p:nvSpPr>
          <p:cNvPr id="7" name="Text 5"/>
          <p:cNvSpPr/>
          <p:nvPr/>
        </p:nvSpPr>
        <p:spPr>
          <a:xfrm>
            <a:off x="3410712" y="2148840"/>
            <a:ext cx="267919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94CE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X,XXX</a:t>
            </a:r>
            <a:endParaRPr lang="en-US" sz="4400" dirty="0"/>
          </a:p>
        </p:txBody>
      </p:sp>
      <p:sp>
        <p:nvSpPr>
          <p:cNvPr id="8" name="Text 6"/>
          <p:cNvSpPr/>
          <p:nvPr/>
        </p:nvSpPr>
        <p:spPr>
          <a:xfrm>
            <a:off x="3593592" y="3246120"/>
            <a:ext cx="23134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200" kern="0" dirty="0">
                <a:solidFill>
                  <a:srgbClr val="9696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IPSUM CLICKS</a:t>
            </a:r>
            <a:endParaRPr lang="en-US" sz="1050" dirty="0"/>
          </a:p>
        </p:txBody>
      </p:sp>
      <p:sp>
        <p:nvSpPr>
          <p:cNvPr id="9" name="Shape 7"/>
          <p:cNvSpPr/>
          <p:nvPr/>
        </p:nvSpPr>
        <p:spPr>
          <a:xfrm>
            <a:off x="6272784" y="1737360"/>
            <a:ext cx="2679192" cy="2468880"/>
          </a:xfrm>
          <a:prstGeom prst="rect">
            <a:avLst/>
          </a:prstGeom>
          <a:solidFill>
            <a:srgbClr val="131313"/>
          </a:solidFill>
          <a:ln/>
        </p:spPr>
      </p:sp>
      <p:sp>
        <p:nvSpPr>
          <p:cNvPr id="10" name="Text 8"/>
          <p:cNvSpPr/>
          <p:nvPr/>
        </p:nvSpPr>
        <p:spPr>
          <a:xfrm>
            <a:off x="6272784" y="2148840"/>
            <a:ext cx="267919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94CE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XXX</a:t>
            </a:r>
            <a:endParaRPr lang="en-US" sz="4400" dirty="0"/>
          </a:p>
        </p:txBody>
      </p:sp>
      <p:sp>
        <p:nvSpPr>
          <p:cNvPr id="11" name="Text 9"/>
          <p:cNvSpPr/>
          <p:nvPr/>
        </p:nvSpPr>
        <p:spPr>
          <a:xfrm>
            <a:off x="6455664" y="3246120"/>
            <a:ext cx="23134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200" kern="0" dirty="0">
                <a:solidFill>
                  <a:srgbClr val="9696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DOLOR LEADS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9134856" y="1737360"/>
            <a:ext cx="2679192" cy="2468880"/>
          </a:xfrm>
          <a:prstGeom prst="rect">
            <a:avLst/>
          </a:prstGeom>
          <a:solidFill>
            <a:srgbClr val="131313"/>
          </a:solidFill>
          <a:ln/>
        </p:spPr>
      </p:sp>
      <p:sp>
        <p:nvSpPr>
          <p:cNvPr id="13" name="Text 11"/>
          <p:cNvSpPr/>
          <p:nvPr/>
        </p:nvSpPr>
        <p:spPr>
          <a:xfrm>
            <a:off x="9134856" y="2148840"/>
            <a:ext cx="2679192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400" b="1" dirty="0">
                <a:solidFill>
                  <a:srgbClr val="94CE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XX</a:t>
            </a:r>
            <a:endParaRPr lang="en-US" sz="4400" dirty="0"/>
          </a:p>
        </p:txBody>
      </p:sp>
      <p:sp>
        <p:nvSpPr>
          <p:cNvPr id="14" name="Text 12"/>
          <p:cNvSpPr/>
          <p:nvPr/>
        </p:nvSpPr>
        <p:spPr>
          <a:xfrm>
            <a:off x="9317736" y="3246120"/>
            <a:ext cx="2313432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spc="200" kern="0" dirty="0">
                <a:solidFill>
                  <a:srgbClr val="9696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SIT CONVERSIONS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548640" y="4663440"/>
            <a:ext cx="110642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00" b="1" dirty="0">
                <a:solidFill>
                  <a:srgbClr val="94C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HEADLINE OUTCOME:  </a:t>
            </a:r>
            <a:pPr indent="0" marL="0">
              <a:lnSpc>
                <a:spcPts val="2000"/>
              </a:lnSpc>
              <a:buNone/>
            </a:pPr>
            <a:r>
              <a:rPr lang="en-US" sz="1300" dirty="0">
                <a:solidFill>
                  <a:srgbClr val="9696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Lorem ipsum dolor sit amet, consectetur adipiscing elit. Sed do eiusmod tempor incididunt ut labore et dolore magna aliqua.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6B6B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[CLIENT] · POST-CAMPAIGN DEBRIEF · WEB CONDUCTORS</a:t>
            </a:r>
            <a:endParaRPr lang="en-US" sz="850" dirty="0"/>
          </a:p>
        </p:txBody>
      </p:sp>
      <p:sp>
        <p:nvSpPr>
          <p:cNvPr id="17" name="Text 15"/>
          <p:cNvSpPr/>
          <p:nvPr/>
        </p:nvSpPr>
        <p:spPr>
          <a:xfrm>
            <a:off x="11292840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B6B6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2F2F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FUNNEL PERFORMANCE</a:t>
            </a:r>
            <a:endParaRPr lang="en-US" sz="3200" dirty="0"/>
          </a:p>
        </p:txBody>
      </p:sp>
      <p:graphicFrame>
        <p:nvGraphicFramePr>
          <p:cNvPr id="3" name="Chart 0" descr=""/>
          <p:cNvGraphicFramePr/>
          <p:nvPr/>
        </p:nvGraphicFramePr>
        <p:xfrm>
          <a:off x="548640" y="1463040"/>
          <a:ext cx="6949440" cy="4480560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4" name="Text 1"/>
          <p:cNvSpPr/>
          <p:nvPr/>
        </p:nvSpPr>
        <p:spPr>
          <a:xfrm>
            <a:off x="7863840" y="1554480"/>
            <a:ext cx="329184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94C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STAGE NOTES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7863840" y="2011680"/>
            <a:ext cx="3749040" cy="3474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2200"/>
              </a:lnSpc>
              <a:spcAft>
                <a:spcPts val="1000"/>
              </a:spcAft>
              <a:buNone/>
            </a:pPr>
            <a:r>
              <a:rPr lang="en-US" sz="1250" b="1" dirty="0">
                <a:solidFill>
                  <a:srgbClr val="F2F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Lorem → Ipsum: </a:t>
            </a:r>
            <a:pPr indent="0" marL="0">
              <a:lnSpc>
                <a:spcPts val="2200"/>
              </a:lnSpc>
              <a:spcAft>
                <a:spcPts val="1000"/>
              </a:spcAft>
              <a:buNone/>
            </a:pPr>
            <a:r>
              <a:rPr lang="en-US" sz="1250" dirty="0">
                <a:solidFill>
                  <a:srgbClr val="9696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lorem ipsum dolor sit amet rate of X.X%.</a:t>
            </a:r>
            <a:endParaRPr lang="en-US" sz="1250" dirty="0"/>
          </a:p>
          <a:p>
            <a:pPr indent="0" marL="0">
              <a:lnSpc>
                <a:spcPts val="2200"/>
              </a:lnSpc>
              <a:spcAft>
                <a:spcPts val="1000"/>
              </a:spcAft>
              <a:buNone/>
            </a:pPr>
            <a:r>
              <a:rPr lang="en-US" sz="1250" b="1" dirty="0">
                <a:solidFill>
                  <a:srgbClr val="F2F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Ipsum → Dolor: </a:t>
            </a:r>
            <a:pPr indent="0" marL="0">
              <a:lnSpc>
                <a:spcPts val="2200"/>
              </a:lnSpc>
              <a:spcAft>
                <a:spcPts val="1000"/>
              </a:spcAft>
              <a:buNone/>
            </a:pPr>
            <a:r>
              <a:rPr lang="en-US" sz="1250" dirty="0">
                <a:solidFill>
                  <a:srgbClr val="9696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sed do eiusmod tempor X.X%.</a:t>
            </a:r>
            <a:endParaRPr lang="en-US" sz="1250" dirty="0"/>
          </a:p>
          <a:p>
            <a:pPr indent="0" marL="0">
              <a:lnSpc>
                <a:spcPts val="2200"/>
              </a:lnSpc>
              <a:spcAft>
                <a:spcPts val="1000"/>
              </a:spcAft>
              <a:buNone/>
            </a:pPr>
            <a:r>
              <a:rPr lang="en-US" sz="1250" b="1" dirty="0">
                <a:solidFill>
                  <a:srgbClr val="F2F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Dolor → Sit: </a:t>
            </a:r>
            <a:pPr indent="0" marL="0">
              <a:lnSpc>
                <a:spcPts val="2200"/>
              </a:lnSpc>
              <a:spcAft>
                <a:spcPts val="1000"/>
              </a:spcAft>
              <a:buNone/>
            </a:pPr>
            <a:r>
              <a:rPr lang="en-US" sz="1250" dirty="0">
                <a:solidFill>
                  <a:srgbClr val="9696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 labore et dolore magna X.X%.</a:t>
            </a:r>
            <a:endParaRPr lang="en-US" sz="1250" dirty="0"/>
          </a:p>
        </p:txBody>
      </p:sp>
      <p:sp>
        <p:nvSpPr>
          <p:cNvPr id="6" name="Text 3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6B6B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[CLIENT] · POST-CAMPAIGN DEBRIEF · WEB CONDUCTORS</a:t>
            </a:r>
            <a:endParaRPr lang="en-US" sz="850" dirty="0"/>
          </a:p>
        </p:txBody>
      </p:sp>
      <p:sp>
        <p:nvSpPr>
          <p:cNvPr id="7" name="Text 4"/>
          <p:cNvSpPr/>
          <p:nvPr/>
        </p:nvSpPr>
        <p:spPr>
          <a:xfrm>
            <a:off x="11292840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B6B6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2F2F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CHANNEL BREAKDOWN</a:t>
            </a:r>
            <a:endParaRPr lang="en-US" sz="3200" dirty="0"/>
          </a:p>
        </p:txBody>
      </p:sp>
      <p:graphicFrame>
        <p:nvGraphicFramePr>
          <p:cNvPr id="6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554480"/>
          <a:ext cx="11091672" cy="914400"/>
        </p:xfrm>
        <a:graphic>
          <a:graphicData uri="http://schemas.openxmlformats.org/drawingml/2006/table">
            <a:tbl>
              <a:tblPr/>
              <a:tblGrid>
                <a:gridCol w="2286000"/>
                <a:gridCol w="1371600"/>
                <a:gridCol w="1188720"/>
                <a:gridCol w="1097280"/>
                <a:gridCol w="5148072"/>
              </a:tblGrid>
              <a:tr h="68580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spc="100" kern="0" dirty="0">
                          <a:solidFill>
                            <a:srgbClr val="94CE3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CHANNEL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9728" marR="109728" marT="109728" marB="109728" anchor="ctr">
                    <a:lnL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1313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spc="100" kern="0" dirty="0">
                          <a:solidFill>
                            <a:srgbClr val="94CE3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SPEND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9728" marR="109728" marT="109728" marB="109728" anchor="ctr">
                    <a:lnL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1313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spc="100" kern="0" dirty="0">
                          <a:solidFill>
                            <a:srgbClr val="94CE3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LEADS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9728" marR="109728" marT="109728" marB="109728" anchor="ctr">
                    <a:lnL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1313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spc="100" kern="0" dirty="0">
                          <a:solidFill>
                            <a:srgbClr val="94CE3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CPL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9728" marR="109728" marT="109728" marB="109728" anchor="ctr">
                    <a:lnL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1313"/>
                    </a:solidFill>
                  </a:tcPr>
                </a:tc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spc="100" kern="0" dirty="0">
                          <a:solidFill>
                            <a:srgbClr val="94CE3D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NOTES</a:t>
                      </a:r>
                      <a:endParaRPr lang="en-US" sz="11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9728" marR="109728" marT="109728" marB="109728" anchor="ctr">
                    <a:lnL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31313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2F2F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Lorem Feed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9728" marR="109728" marT="109728" marB="109728" anchor="ctr">
                    <a:lnL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2F2F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$X,XXX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9728" marR="109728" marT="109728" marB="109728" anchor="ctr">
                    <a:lnL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2F2F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XXX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9728" marR="109728" marT="109728" marB="109728" anchor="ctr">
                    <a:lnL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2F2F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$XX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9728" marR="109728" marT="109728" marB="109728" anchor="ctr">
                    <a:lnL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96968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Lorem ipsum dolor sit amet, consectetur adipiscing elit.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9728" marR="109728" marT="109728" marB="109728" anchor="ctr">
                    <a:lnL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2F2F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Ipsum Stories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9728" marR="109728" marT="109728" marB="109728" anchor="ctr">
                    <a:lnL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2F2F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$X,XXX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9728" marR="109728" marT="109728" marB="109728" anchor="ctr">
                    <a:lnL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2F2F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XXX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9728" marR="109728" marT="109728" marB="109728" anchor="ctr">
                    <a:lnL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2F2F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$XX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9728" marR="109728" marT="109728" marB="109728" anchor="ctr">
                    <a:lnL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96968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Lorem ipsum dolor sit amet, consectetur adipiscing elit.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9728" marR="109728" marT="109728" marB="109728" anchor="ctr">
                    <a:lnL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2F2F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Dolor Search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9728" marR="109728" marT="109728" marB="109728" anchor="ctr">
                    <a:lnL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2F2F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$X,XXX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9728" marR="109728" marT="109728" marB="109728" anchor="ctr">
                    <a:lnL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2F2F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XXX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9728" marR="109728" marT="109728" marB="109728" anchor="ctr">
                    <a:lnL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2F2F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$XX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9728" marR="109728" marT="109728" marB="109728" anchor="ctr">
                    <a:lnL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96968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Lorem ipsum dolor sit amet, consectetur adipiscing elit.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9728" marR="109728" marT="109728" marB="109728" anchor="ctr">
                    <a:lnL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</a:tr>
              <a:tr h="68580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2F2F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Sit Email/SMS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9728" marR="109728" marT="109728" marB="109728" anchor="ctr">
                    <a:lnL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2F2F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$X,XXX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9728" marR="109728" marT="109728" marB="109728" anchor="ctr">
                    <a:lnL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2F2F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XXX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9728" marR="109728" marT="109728" marB="109728" anchor="ctr">
                    <a:lnL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F2F2F0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$XX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9728" marR="109728" marT="109728" marB="109728" anchor="ctr">
                    <a:lnL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00" dirty="0">
                          <a:solidFill>
                            <a:srgbClr val="96968E"/>
                          </a:solidFill>
                          <a:latin typeface="Arial" pitchFamily="34" charset="0"/>
                          <a:ea typeface="Arial" pitchFamily="34" charset="-122"/>
                          <a:cs typeface="Arial" pitchFamily="34" charset="-120"/>
                        </a:rPr>
                        <a:t>Lorem ipsum dolor sit amet, consectetur adipiscing elit.</a:t>
                      </a:r>
                      <a:endParaRPr lang="en-US" sz="1200" dirty="0">
                        <a:latin typeface="Arial" charset="0"/>
                        <a:ea typeface="Arial" charset="0"/>
                        <a:cs typeface="Arial" charset="0"/>
                      </a:endParaRPr>
                    </a:p>
                  </a:txBody>
                  <a:tcPr marL="109728" marR="109728" marT="109728" marB="109728" anchor="ctr">
                    <a:lnL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22222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A0A0A"/>
                    </a:solidFill>
                  </a:tcPr>
                </a:tc>
              </a:tr>
            </a:tbl>
          </a:graphicData>
        </a:graphic>
      </p:graphicFrame>
      <p:sp>
        <p:nvSpPr>
          <p:cNvPr id="4" name="Text 1"/>
          <p:cNvSpPr/>
          <p:nvPr/>
        </p:nvSpPr>
        <p:spPr>
          <a:xfrm>
            <a:off x="548640" y="5577840"/>
            <a:ext cx="1106424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94C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READ:  </a:t>
            </a:r>
            <a:pPr indent="0" marL="0">
              <a:buNone/>
            </a:pPr>
            <a:r>
              <a:rPr lang="en-US" sz="1200" dirty="0">
                <a:solidFill>
                  <a:srgbClr val="9696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Lorem ipsum dolor sit amet, consectetur adipiscing elit. Sed do eiusmod tempor incididunt ut labore et dolore magna aliqua.</a:t>
            </a:r>
            <a:endParaRPr lang="en-US" sz="1200" dirty="0"/>
          </a:p>
        </p:txBody>
      </p:sp>
      <p:sp>
        <p:nvSpPr>
          <p:cNvPr id="5" name="Text 2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6B6B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[CLIENT] · POST-CAMPAIGN DEBRIEF · WEB CONDUCTORS</a:t>
            </a:r>
            <a:endParaRPr lang="en-US" sz="850" dirty="0"/>
          </a:p>
        </p:txBody>
      </p:sp>
      <p:sp>
        <p:nvSpPr>
          <p:cNvPr id="6" name="Text 3"/>
          <p:cNvSpPr/>
          <p:nvPr/>
        </p:nvSpPr>
        <p:spPr>
          <a:xfrm>
            <a:off x="11292840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B6B6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2F2F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CREATIVE PERFORMANCE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508760"/>
            <a:ext cx="3566160" cy="2834640"/>
          </a:xfrm>
          <a:prstGeom prst="rect">
            <a:avLst/>
          </a:prstGeom>
          <a:solidFill>
            <a:srgbClr val="161616"/>
          </a:solidFill>
          <a:ln w="12700">
            <a:solidFill>
              <a:srgbClr val="2A2A2A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48640" y="2468880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spc="300" kern="0" dirty="0">
                <a:solidFill>
                  <a:srgbClr val="6B6B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AD CREATIVE ]</a:t>
            </a:r>
            <a:endParaRPr lang="en-US" sz="1100" dirty="0"/>
          </a:p>
        </p:txBody>
      </p:sp>
      <p:sp>
        <p:nvSpPr>
          <p:cNvPr id="5" name="Text 3"/>
          <p:cNvSpPr/>
          <p:nvPr/>
        </p:nvSpPr>
        <p:spPr>
          <a:xfrm>
            <a:off x="548640" y="452628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94C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TOP AD · LOREM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548640" y="4892040"/>
            <a:ext cx="3566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9696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CTR X.X% · CPL $XX · Lorem ipsum dolor sit amet, consectetur adipiscing elit.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4370832" y="1508760"/>
            <a:ext cx="3566160" cy="2834640"/>
          </a:xfrm>
          <a:prstGeom prst="rect">
            <a:avLst/>
          </a:prstGeom>
          <a:solidFill>
            <a:srgbClr val="161616"/>
          </a:solidFill>
          <a:ln w="12700">
            <a:solidFill>
              <a:srgbClr val="2A2A2A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370832" y="2468880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spc="300" kern="0" dirty="0">
                <a:solidFill>
                  <a:srgbClr val="6B6B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AD CREATIVE ]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4370832" y="452628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94C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RUNNER-UP · IPSUM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4370832" y="4892040"/>
            <a:ext cx="3566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9696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CTR X.X% · CPL $XX · Lorem ipsum dolor sit amet, consectetur adipiscing elit.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8193024" y="1508760"/>
            <a:ext cx="3566160" cy="2834640"/>
          </a:xfrm>
          <a:prstGeom prst="rect">
            <a:avLst/>
          </a:prstGeom>
          <a:solidFill>
            <a:srgbClr val="161616"/>
          </a:solidFill>
          <a:ln w="12700">
            <a:solidFill>
              <a:srgbClr val="2A2A2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8193024" y="2468880"/>
            <a:ext cx="356616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spc="300" kern="0" dirty="0">
                <a:solidFill>
                  <a:srgbClr val="6B6B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AD CREATIVE ]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8193024" y="4526280"/>
            <a:ext cx="3566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150" kern="0" dirty="0">
                <a:solidFill>
                  <a:srgbClr val="94C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UNDERPERFORMER · DOLOR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8193024" y="4892040"/>
            <a:ext cx="35661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lnSpc>
                <a:spcPts val="1600"/>
              </a:lnSpc>
              <a:buNone/>
            </a:pPr>
            <a:r>
              <a:rPr lang="en-US" sz="1100" dirty="0">
                <a:solidFill>
                  <a:srgbClr val="9696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CTR X.X% · CPL $XX · Lorem ipsum dolor sit amet, consectetur adipiscing elit.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6B6B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[CLIENT] · POST-CAMPAIGN DEBRIEF · WEB CONDUCTORS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11292840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B6B6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058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2F2F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LANDING PAGE &amp; CONVERSION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645920"/>
            <a:ext cx="2880360" cy="2103120"/>
          </a:xfrm>
          <a:prstGeom prst="rect">
            <a:avLst/>
          </a:prstGeom>
          <a:solidFill>
            <a:srgbClr val="131313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920240"/>
            <a:ext cx="2880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94CE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X.X%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731520" y="2926080"/>
            <a:ext cx="2514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200" kern="0" dirty="0">
                <a:solidFill>
                  <a:srgbClr val="9696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LOREM CONVERSION RATE</a:t>
            </a:r>
            <a:endParaRPr lang="en-US" sz="1000" dirty="0"/>
          </a:p>
        </p:txBody>
      </p:sp>
      <p:sp>
        <p:nvSpPr>
          <p:cNvPr id="6" name="Shape 4"/>
          <p:cNvSpPr/>
          <p:nvPr/>
        </p:nvSpPr>
        <p:spPr>
          <a:xfrm>
            <a:off x="3657600" y="1645920"/>
            <a:ext cx="2880360" cy="2103120"/>
          </a:xfrm>
          <a:prstGeom prst="rect">
            <a:avLst/>
          </a:prstGeom>
          <a:solidFill>
            <a:srgbClr val="131313"/>
          </a:solidFill>
          <a:ln/>
        </p:spPr>
      </p:sp>
      <p:sp>
        <p:nvSpPr>
          <p:cNvPr id="7" name="Text 5"/>
          <p:cNvSpPr/>
          <p:nvPr/>
        </p:nvSpPr>
        <p:spPr>
          <a:xfrm>
            <a:off x="3657600" y="1920240"/>
            <a:ext cx="2880360" cy="9144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4000" b="1" dirty="0">
                <a:solidFill>
                  <a:srgbClr val="94CE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XX s</a:t>
            </a:r>
            <a:endParaRPr lang="en-US" sz="4000" dirty="0"/>
          </a:p>
        </p:txBody>
      </p:sp>
      <p:sp>
        <p:nvSpPr>
          <p:cNvPr id="8" name="Text 6"/>
          <p:cNvSpPr/>
          <p:nvPr/>
        </p:nvSpPr>
        <p:spPr>
          <a:xfrm>
            <a:off x="3840480" y="2926080"/>
            <a:ext cx="2514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00" b="1" spc="200" kern="0" dirty="0">
                <a:solidFill>
                  <a:srgbClr val="9696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IPSUM TIME ON PAGE</a:t>
            </a:r>
            <a:endParaRPr lang="en-US" sz="1000" dirty="0"/>
          </a:p>
        </p:txBody>
      </p:sp>
      <p:sp>
        <p:nvSpPr>
          <p:cNvPr id="9" name="Text 7"/>
          <p:cNvSpPr/>
          <p:nvPr/>
        </p:nvSpPr>
        <p:spPr>
          <a:xfrm>
            <a:off x="548640" y="4114800"/>
            <a:ext cx="3657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spc="300" kern="0" dirty="0">
                <a:solidFill>
                  <a:srgbClr val="94CE3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PAGE-LEVEL NOTES</a:t>
            </a:r>
            <a:endParaRPr lang="en-US" sz="1050" dirty="0"/>
          </a:p>
        </p:txBody>
      </p:sp>
      <p:sp>
        <p:nvSpPr>
          <p:cNvPr id="10" name="Text 8"/>
          <p:cNvSpPr/>
          <p:nvPr/>
        </p:nvSpPr>
        <p:spPr>
          <a:xfrm>
            <a:off x="548640" y="4526280"/>
            <a:ext cx="5852160" cy="1737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9696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Lorem ipsum dolor sit amet, consectetur adipiscing elit.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9696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Sed do eiusmod tempor incididunt ut labore et dolore.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9696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 enim ad minim veniam, quis nostrud exercitation.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949440" y="1645920"/>
            <a:ext cx="4690872" cy="4572000"/>
          </a:xfrm>
          <a:prstGeom prst="rect">
            <a:avLst/>
          </a:prstGeom>
          <a:solidFill>
            <a:srgbClr val="161616"/>
          </a:solidFill>
          <a:ln w="12700">
            <a:solidFill>
              <a:srgbClr val="2A2A2A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949440" y="3703320"/>
            <a:ext cx="4690872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spc="300" kern="0" dirty="0">
                <a:solidFill>
                  <a:srgbClr val="6B6B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 LANDING PAGE SCREENSHOT ]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6B6B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[CLIENT] · POST-CAMPAIGN DEBRIEF · WEB CONDUCTORS</a:t>
            </a:r>
            <a:endParaRPr lang="en-US" sz="850" dirty="0"/>
          </a:p>
        </p:txBody>
      </p:sp>
      <p:sp>
        <p:nvSpPr>
          <p:cNvPr id="14" name="Text 12"/>
          <p:cNvSpPr/>
          <p:nvPr/>
        </p:nvSpPr>
        <p:spPr>
          <a:xfrm>
            <a:off x="11292840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B6B6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7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515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2F2F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WHAT WORKED / WHAT DIDN'T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554480"/>
            <a:ext cx="5486400" cy="4572000"/>
          </a:xfrm>
          <a:prstGeom prst="rect">
            <a:avLst/>
          </a:prstGeom>
          <a:solidFill>
            <a:srgbClr val="131313"/>
          </a:solidFill>
          <a:ln/>
        </p:spPr>
      </p:sp>
      <p:sp>
        <p:nvSpPr>
          <p:cNvPr id="4" name="Text 2"/>
          <p:cNvSpPr/>
          <p:nvPr/>
        </p:nvSpPr>
        <p:spPr>
          <a:xfrm>
            <a:off x="868680" y="182880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94CE3D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WORKED</a:t>
            </a:r>
            <a:endParaRPr lang="en-US" sz="1600" dirty="0"/>
          </a:p>
        </p:txBody>
      </p:sp>
      <p:sp>
        <p:nvSpPr>
          <p:cNvPr id="5" name="Text 3"/>
          <p:cNvSpPr/>
          <p:nvPr/>
        </p:nvSpPr>
        <p:spPr>
          <a:xfrm>
            <a:off x="868680" y="237744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F2F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Lorem ipsum dolor sit amet, consectetur adipiscing elit.</a:t>
            </a:r>
            <a:endParaRPr lang="en-US" sz="13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F2F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Sed do eiusmod tempor incididunt ut labore.</a:t>
            </a:r>
            <a:endParaRPr lang="en-US" sz="13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F2F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Ut enim ad minim veniam, quis nostrud.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355080" y="1554480"/>
            <a:ext cx="5486400" cy="4572000"/>
          </a:xfrm>
          <a:prstGeom prst="rect">
            <a:avLst/>
          </a:prstGeom>
          <a:solidFill>
            <a:srgbClr val="161616"/>
          </a:solidFill>
          <a:ln w="12700">
            <a:solidFill>
              <a:srgbClr val="2A2A2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6675120" y="1828800"/>
            <a:ext cx="27432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96968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DIDN'T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675120" y="2377440"/>
            <a:ext cx="4846320" cy="3383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9696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Lorem ipsum dolor sit amet, consectetur adipiscing elit.</a:t>
            </a:r>
            <a:endParaRPr lang="en-US" sz="13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9696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Duis aute irure dolor in reprehenderit velit.</a:t>
            </a:r>
            <a:endParaRPr lang="en-US" sz="1300" dirty="0"/>
          </a:p>
          <a:p>
            <a:pPr marL="342900" indent="-342900">
              <a:spcAft>
                <a:spcPts val="1200"/>
              </a:spcAft>
              <a:buSzPct val="100000"/>
              <a:buChar char="•"/>
            </a:pPr>
            <a:r>
              <a:rPr lang="en-US" sz="1300" dirty="0">
                <a:solidFill>
                  <a:srgbClr val="9696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Excepteur sint occaecat cupidatat non proident.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6B6B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[CLIENT] · POST-CAMPAIGN DEBRIEF · WEB CONDUCTORS</a:t>
            </a:r>
            <a:endParaRPr lang="en-US" sz="850" dirty="0"/>
          </a:p>
        </p:txBody>
      </p:sp>
      <p:sp>
        <p:nvSpPr>
          <p:cNvPr id="10" name="Text 8"/>
          <p:cNvSpPr/>
          <p:nvPr/>
        </p:nvSpPr>
        <p:spPr>
          <a:xfrm>
            <a:off x="11292840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B6B6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A0A0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502920"/>
            <a:ext cx="109728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F2F2F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LEARNINGS &amp; RECOMMENDATIONS</a:t>
            </a:r>
            <a:endParaRPr lang="en-US" sz="3200" dirty="0"/>
          </a:p>
        </p:txBody>
      </p:sp>
      <p:sp>
        <p:nvSpPr>
          <p:cNvPr id="3" name="Shape 1"/>
          <p:cNvSpPr/>
          <p:nvPr/>
        </p:nvSpPr>
        <p:spPr>
          <a:xfrm>
            <a:off x="548640" y="1600200"/>
            <a:ext cx="658368" cy="658368"/>
          </a:xfrm>
          <a:prstGeom prst="ellipse">
            <a:avLst/>
          </a:prstGeom>
          <a:solidFill>
            <a:srgbClr val="94CE3D"/>
          </a:solidFill>
          <a:ln/>
        </p:spPr>
      </p:sp>
      <p:sp>
        <p:nvSpPr>
          <p:cNvPr id="4" name="Text 2"/>
          <p:cNvSpPr/>
          <p:nvPr/>
        </p:nvSpPr>
        <p:spPr>
          <a:xfrm>
            <a:off x="548640" y="1600200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A0A0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</a:t>
            </a:r>
            <a:endParaRPr lang="en-US" sz="2000" dirty="0"/>
          </a:p>
        </p:txBody>
      </p:sp>
      <p:sp>
        <p:nvSpPr>
          <p:cNvPr id="5" name="Text 3"/>
          <p:cNvSpPr/>
          <p:nvPr/>
        </p:nvSpPr>
        <p:spPr>
          <a:xfrm>
            <a:off x="1508760" y="1545336"/>
            <a:ext cx="101498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b="1" dirty="0">
                <a:solidFill>
                  <a:srgbClr val="F2F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Lorem ipsum dolor recommendation. </a:t>
            </a:r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9696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Consectetur adipiscing elit, sed do eiusmod tempor incididunt ut labore et dolore magna aliqua ut enim.</a:t>
            </a:r>
            <a:endParaRPr lang="en-US" sz="1350" dirty="0"/>
          </a:p>
        </p:txBody>
      </p:sp>
      <p:sp>
        <p:nvSpPr>
          <p:cNvPr id="6" name="Shape 4"/>
          <p:cNvSpPr/>
          <p:nvPr/>
        </p:nvSpPr>
        <p:spPr>
          <a:xfrm>
            <a:off x="548640" y="2743200"/>
            <a:ext cx="658368" cy="658368"/>
          </a:xfrm>
          <a:prstGeom prst="ellipse">
            <a:avLst/>
          </a:prstGeom>
          <a:solidFill>
            <a:srgbClr val="94CE3D"/>
          </a:solidFill>
          <a:ln/>
        </p:spPr>
      </p:sp>
      <p:sp>
        <p:nvSpPr>
          <p:cNvPr id="7" name="Text 5"/>
          <p:cNvSpPr/>
          <p:nvPr/>
        </p:nvSpPr>
        <p:spPr>
          <a:xfrm>
            <a:off x="548640" y="2743200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A0A0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508760" y="2688336"/>
            <a:ext cx="101498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b="1" dirty="0">
                <a:solidFill>
                  <a:srgbClr val="F2F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Lorem ipsum dolor recommendation. </a:t>
            </a:r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9696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Consectetur adipiscing elit, sed do eiusmod tempor incididunt ut labore et dolore magna aliqua ut enim.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548640" y="3886200"/>
            <a:ext cx="658368" cy="658368"/>
          </a:xfrm>
          <a:prstGeom prst="ellipse">
            <a:avLst/>
          </a:prstGeom>
          <a:solidFill>
            <a:srgbClr val="94CE3D"/>
          </a:solidFill>
          <a:ln/>
        </p:spPr>
      </p:sp>
      <p:sp>
        <p:nvSpPr>
          <p:cNvPr id="10" name="Text 8"/>
          <p:cNvSpPr/>
          <p:nvPr/>
        </p:nvSpPr>
        <p:spPr>
          <a:xfrm>
            <a:off x="548640" y="3886200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A0A0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</a:t>
            </a:r>
            <a:endParaRPr lang="en-US" sz="2000" dirty="0"/>
          </a:p>
        </p:txBody>
      </p:sp>
      <p:sp>
        <p:nvSpPr>
          <p:cNvPr id="11" name="Text 9"/>
          <p:cNvSpPr/>
          <p:nvPr/>
        </p:nvSpPr>
        <p:spPr>
          <a:xfrm>
            <a:off x="1508760" y="3831336"/>
            <a:ext cx="101498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b="1" dirty="0">
                <a:solidFill>
                  <a:srgbClr val="F2F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Lorem ipsum dolor recommendation. </a:t>
            </a:r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9696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Consectetur adipiscing elit, sed do eiusmod tempor incididunt ut labore et dolore magna aliqua ut enim.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548640" y="5029200"/>
            <a:ext cx="658368" cy="658368"/>
          </a:xfrm>
          <a:prstGeom prst="ellipse">
            <a:avLst/>
          </a:prstGeom>
          <a:solidFill>
            <a:srgbClr val="94CE3D"/>
          </a:solidFill>
          <a:ln/>
        </p:spPr>
      </p:sp>
      <p:sp>
        <p:nvSpPr>
          <p:cNvPr id="13" name="Text 11"/>
          <p:cNvSpPr/>
          <p:nvPr/>
        </p:nvSpPr>
        <p:spPr>
          <a:xfrm>
            <a:off x="548640" y="5029200"/>
            <a:ext cx="658368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b="1" dirty="0">
                <a:solidFill>
                  <a:srgbClr val="0A0A0A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</a:t>
            </a:r>
            <a:endParaRPr lang="en-US" sz="2000" dirty="0"/>
          </a:p>
        </p:txBody>
      </p:sp>
      <p:sp>
        <p:nvSpPr>
          <p:cNvPr id="14" name="Text 12"/>
          <p:cNvSpPr/>
          <p:nvPr/>
        </p:nvSpPr>
        <p:spPr>
          <a:xfrm>
            <a:off x="1508760" y="4974336"/>
            <a:ext cx="1014984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indent="0" marL="0">
              <a:lnSpc>
                <a:spcPts val="1900"/>
              </a:lnSpc>
              <a:buNone/>
            </a:pPr>
            <a:r>
              <a:rPr lang="en-US" sz="1350" b="1" dirty="0">
                <a:solidFill>
                  <a:srgbClr val="F2F2F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Lorem ipsum dolor recommendation. </a:t>
            </a:r>
            <a:pPr indent="0" marL="0">
              <a:lnSpc>
                <a:spcPts val="1900"/>
              </a:lnSpc>
              <a:buNone/>
            </a:pPr>
            <a:r>
              <a:rPr lang="en-US" sz="1350" dirty="0">
                <a:solidFill>
                  <a:srgbClr val="9696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Consectetur adipiscing elit, sed do eiusmod tempor incididunt ut labore et dolore magna aliqua ut enim.</a:t>
            </a:r>
            <a:endParaRPr lang="en-US" sz="1350" dirty="0"/>
          </a:p>
        </p:txBody>
      </p:sp>
      <p:sp>
        <p:nvSpPr>
          <p:cNvPr id="15" name="Text 13"/>
          <p:cNvSpPr/>
          <p:nvPr/>
        </p:nvSpPr>
        <p:spPr>
          <a:xfrm>
            <a:off x="548640" y="6473952"/>
            <a:ext cx="73152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spc="200" kern="0" dirty="0">
                <a:solidFill>
                  <a:srgbClr val="6B6B6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[CLIENT] · POST-CAMPAIGN DEBRIEF · WEB CONDUCTORS</a:t>
            </a:r>
            <a:endParaRPr lang="en-US" sz="850" dirty="0"/>
          </a:p>
        </p:txBody>
      </p:sp>
      <p:sp>
        <p:nvSpPr>
          <p:cNvPr id="16" name="Text 14"/>
          <p:cNvSpPr/>
          <p:nvPr/>
        </p:nvSpPr>
        <p:spPr>
          <a:xfrm>
            <a:off x="11292840" y="6473952"/>
            <a:ext cx="365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r" indent="0" marL="0">
              <a:buNone/>
            </a:pPr>
            <a:r>
              <a:rPr lang="en-US" sz="900" b="1" dirty="0">
                <a:solidFill>
                  <a:srgbClr val="6B6B64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9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2026-08-25T10:37:43Z</dcterms:created>
  <dcterms:modified xsi:type="dcterms:W3CDTF">2026-08-25T10:37:43Z</dcterms:modified>
</cp:coreProperties>
</file>